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2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7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5" r:id="rId13"/>
    <p:sldId id="273" r:id="rId14"/>
    <p:sldId id="276" r:id="rId15"/>
    <p:sldId id="280" r:id="rId16"/>
    <p:sldId id="281" r:id="rId17"/>
    <p:sldId id="279" r:id="rId18"/>
    <p:sldId id="282" r:id="rId19"/>
    <p:sldId id="283" r:id="rId20"/>
    <p:sldId id="284" r:id="rId21"/>
    <p:sldId id="278" r:id="rId22"/>
    <p:sldId id="277" r:id="rId23"/>
    <p:sldId id="285" r:id="rId24"/>
    <p:sldId id="286" r:id="rId25"/>
    <p:sldId id="287" r:id="rId26"/>
    <p:sldId id="288" r:id="rId27"/>
    <p:sldId id="265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Capitals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Capitals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Capitals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Capitals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 baseline="-25000">
        <a:solidFill>
          <a:schemeClr val="tx1"/>
        </a:solidFill>
        <a:latin typeface="Capitals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 baseline="-25000">
        <a:solidFill>
          <a:schemeClr val="tx1"/>
        </a:solidFill>
        <a:latin typeface="Capitals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200" kern="1200" baseline="-25000">
        <a:solidFill>
          <a:schemeClr val="tx1"/>
        </a:solidFill>
        <a:latin typeface="Capitals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200" kern="1200" baseline="-25000">
        <a:solidFill>
          <a:schemeClr val="tx1"/>
        </a:solidFill>
        <a:latin typeface="Capitals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200" kern="1200" baseline="-25000">
        <a:solidFill>
          <a:schemeClr val="tx1"/>
        </a:solidFill>
        <a:latin typeface="Capitals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B991A8D-E0EC-BC4A-BA7A-BB2D3C03ECC8}">
          <p14:sldIdLst>
            <p14:sldId id="256"/>
            <p14:sldId id="257"/>
            <p14:sldId id="258"/>
          </p14:sldIdLst>
        </p14:section>
        <p14:section name="sp2013 rest" id="{27D89778-0DD8-D24A-A546-160A4A930FA0}">
          <p14:sldIdLst>
            <p14:sldId id="274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o365 rest" id="{93CD73AD-CE3B-F44D-A83A-A9E063B149D3}">
          <p14:sldIdLst>
            <p14:sldId id="275"/>
            <p14:sldId id="273"/>
          </p14:sldIdLst>
        </p14:section>
        <p14:section name="batching" id="{0A922282-1878-2143-8A1B-5F581FE1CF75}">
          <p14:sldIdLst>
            <p14:sldId id="276"/>
            <p14:sldId id="280"/>
            <p14:sldId id="281"/>
            <p14:sldId id="279"/>
            <p14:sldId id="282"/>
            <p14:sldId id="283"/>
            <p14:sldId id="284"/>
            <p14:sldId id="278"/>
          </p14:sldIdLst>
        </p14:section>
        <p14:section name="breeze" id="{98F27DC0-7215-E247-A4B0-E2415346E79A}">
          <p14:sldIdLst>
            <p14:sldId id="277"/>
            <p14:sldId id="285"/>
            <p14:sldId id="286"/>
            <p14:sldId id="287"/>
            <p14:sldId id="288"/>
          </p14:sldIdLst>
        </p14:section>
        <p14:section name="outro" id="{0AC1B0AE-5AE1-ED45-BF51-96210257781C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57F"/>
    <a:srgbClr val="66CCFF"/>
    <a:srgbClr val="72CC09"/>
    <a:srgbClr val="46FFC9"/>
    <a:srgbClr val="CCCCCC"/>
    <a:srgbClr val="E6E6E6"/>
    <a:srgbClr val="000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921" autoAdjust="0"/>
    <p:restoredTop sz="97027" autoAdjust="0"/>
  </p:normalViewPr>
  <p:slideViewPr>
    <p:cSldViewPr>
      <p:cViewPr>
        <p:scale>
          <a:sx n="140" d="100"/>
          <a:sy n="140" d="100"/>
        </p:scale>
        <p:origin x="144" y="1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6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 baseline="0">
                <a:latin typeface="Capitals" pitchFamily="8" charset="0"/>
                <a:ea typeface="ＭＳ Ｐゴシック" pitchFamily="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 baseline="0">
                <a:latin typeface="Capitals" pitchFamily="8" charset="0"/>
                <a:ea typeface="ＭＳ Ｐゴシック" pitchFamily="8" charset="-128"/>
                <a:cs typeface="+mn-cs"/>
              </a:defRPr>
            </a:lvl1pPr>
          </a:lstStyle>
          <a:p>
            <a:pPr>
              <a:defRPr/>
            </a:pPr>
            <a:fld id="{025DF4D6-29C6-42FC-B149-85162B10E606}" type="datetimeFigureOut">
              <a:rPr lang="en-US"/>
              <a:pPr>
                <a:defRPr/>
              </a:pPr>
              <a:t>4/1/15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 baseline="0">
                <a:latin typeface="Capitals" pitchFamily="8" charset="0"/>
                <a:ea typeface="ＭＳ Ｐゴシック" pitchFamily="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aseline="0" smtClean="0"/>
            </a:lvl1pPr>
          </a:lstStyle>
          <a:p>
            <a:pPr>
              <a:defRPr/>
            </a:pPr>
            <a:fld id="{FC20C71B-4C85-4F61-BD50-25F9CF9C21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8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baseline="0">
                <a:latin typeface="Arial" charset="0"/>
                <a:ea typeface="ＭＳ Ｐゴシック" pitchFamily="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baseline="0">
                <a:latin typeface="Arial" charset="0"/>
                <a:ea typeface="ＭＳ Ｐゴシック" pitchFamily="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baseline="0">
                <a:latin typeface="Arial" charset="0"/>
                <a:ea typeface="ＭＳ Ｐゴシック" pitchFamily="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aseline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EAF33C5-8AB9-43EA-A24B-43898D516A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62976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ss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58052" name="Rectangle 1028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352800" y="1905000"/>
            <a:ext cx="5257800" cy="2286000"/>
          </a:xfrm>
        </p:spPr>
        <p:txBody>
          <a:bodyPr anchor="t"/>
          <a:lstStyle>
            <a:lvl1pPr algn="l">
              <a:defRPr sz="3200" b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GB" dirty="0" smtClean="0">
                <a:effectLst/>
              </a:rPr>
              <a:t>Session Title</a:t>
            </a:r>
            <a:endParaRPr lang="en-US" dirty="0"/>
          </a:p>
        </p:txBody>
      </p:sp>
      <p:sp>
        <p:nvSpPr>
          <p:cNvPr id="258053" name="Rectangle 1029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352800" y="4495800"/>
            <a:ext cx="5257800" cy="914400"/>
          </a:xfrm>
        </p:spPr>
        <p:txBody>
          <a:bodyPr/>
          <a:lstStyle>
            <a:lvl1pPr marL="0" indent="0" algn="l">
              <a:buFont typeface="Wingdings 3" pitchFamily="8" charset="2"/>
              <a:buNone/>
              <a:defRPr lang="en-US" sz="2400" baseline="0" dirty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0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Generic Us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01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Segoe UI Light" panose="020B0502040204020203" pitchFamily="34" charset="0"/>
              </a:defRPr>
            </a:lvl1pPr>
            <a:lvl2pPr>
              <a:defRPr sz="2800">
                <a:latin typeface="Segoe UI Light" panose="020B0502040204020203" pitchFamily="34" charset="0"/>
              </a:defRPr>
            </a:lvl2pPr>
            <a:lvl3pPr>
              <a:defRPr sz="2400">
                <a:latin typeface="Segoe UI Light" panose="020B0502040204020203" pitchFamily="34" charset="0"/>
              </a:defRPr>
            </a:lvl3pPr>
            <a:lvl4pPr>
              <a:defRPr sz="2000">
                <a:latin typeface="Segoe UI Light" panose="020B0502040204020203" pitchFamily="34" charset="0"/>
              </a:defRPr>
            </a:lvl4pPr>
            <a:lvl5pPr>
              <a:defRPr sz="2000">
                <a:latin typeface="Segoe UI Light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Segoe UI Light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9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Segoe UI Light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Segoe UI Light" panose="020B05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04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bout the 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dirty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 Ligh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 Ligh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Segoe UI Ligh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18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133600" y="1143000"/>
            <a:ext cx="480060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800" b="1" cap="none" spc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 Light" panose="020B0502040204020203" pitchFamily="34" charset="0"/>
                <a:ea typeface="ＭＳ Ｐゴシック" pitchFamily="8" charset="-128"/>
              </a:rPr>
              <a:t>Demo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34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3962400" cy="4419600"/>
          </a:xfrm>
        </p:spPr>
        <p:txBody>
          <a:bodyPr/>
          <a:lstStyle>
            <a:lvl1pPr>
              <a:defRPr sz="2800">
                <a:latin typeface="Segoe UI Light" panose="020B0502040204020203" pitchFamily="34" charset="0"/>
              </a:defRPr>
            </a:lvl1pPr>
            <a:lvl2pPr>
              <a:defRPr sz="2400">
                <a:latin typeface="Segoe UI Light" panose="020B0502040204020203" pitchFamily="34" charset="0"/>
              </a:defRPr>
            </a:lvl2pPr>
            <a:lvl3pPr>
              <a:defRPr sz="2000">
                <a:latin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76400"/>
            <a:ext cx="3962400" cy="4419600"/>
          </a:xfrm>
        </p:spPr>
        <p:txBody>
          <a:bodyPr/>
          <a:lstStyle>
            <a:lvl1pPr>
              <a:defRPr sz="2800">
                <a:latin typeface="Segoe UI Light" panose="020B0502040204020203" pitchFamily="34" charset="0"/>
              </a:defRPr>
            </a:lvl1pPr>
            <a:lvl2pPr>
              <a:defRPr sz="2400">
                <a:latin typeface="Segoe UI Light" panose="020B0502040204020203" pitchFamily="34" charset="0"/>
              </a:defRPr>
            </a:lvl2pPr>
            <a:lvl3pPr>
              <a:defRPr sz="2000">
                <a:latin typeface="Segoe UI Light" panose="020B0502040204020203" pitchFamily="34" charset="0"/>
              </a:defRPr>
            </a:lvl3pPr>
            <a:lvl4pPr>
              <a:defRPr sz="1800">
                <a:latin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4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Segoe UI Light" panose="020B0502040204020203" pitchFamily="34" charset="0"/>
              </a:defRPr>
            </a:lvl1pPr>
            <a:lvl2pPr>
              <a:defRPr sz="2000">
                <a:latin typeface="Segoe UI Light" panose="020B0502040204020203" pitchFamily="34" charset="0"/>
              </a:defRPr>
            </a:lvl2pPr>
            <a:lvl3pPr>
              <a:defRPr sz="1800">
                <a:latin typeface="Segoe UI Light" panose="020B0502040204020203" pitchFamily="34" charset="0"/>
              </a:defRPr>
            </a:lvl3pPr>
            <a:lvl4pPr>
              <a:defRPr sz="1600">
                <a:latin typeface="Segoe UI Light" panose="020B0502040204020203" pitchFamily="34" charset="0"/>
              </a:defRPr>
            </a:lvl4pPr>
            <a:lvl5pPr>
              <a:defRPr sz="1600">
                <a:latin typeface="Segoe UI Light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Segoe UI Light" panose="020B0502040204020203" pitchFamily="34" charset="0"/>
              </a:defRPr>
            </a:lvl1pPr>
            <a:lvl2pPr>
              <a:defRPr sz="2000">
                <a:latin typeface="Segoe UI Light" panose="020B0502040204020203" pitchFamily="34" charset="0"/>
              </a:defRPr>
            </a:lvl2pPr>
            <a:lvl3pPr>
              <a:defRPr sz="1800">
                <a:latin typeface="Segoe UI Light" panose="020B0502040204020203" pitchFamily="34" charset="0"/>
              </a:defRPr>
            </a:lvl3pPr>
            <a:lvl4pPr>
              <a:defRPr sz="1600">
                <a:latin typeface="Segoe UI Light" panose="020B0502040204020203" pitchFamily="34" charset="0"/>
              </a:defRPr>
            </a:lvl4pPr>
            <a:lvl5pPr>
              <a:defRPr sz="1600">
                <a:latin typeface="Segoe UI Light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17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21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eneric Us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4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077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290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aseline="0">
                <a:latin typeface="+mn-lt"/>
                <a:ea typeface="ＭＳ Ｐゴシック" pitchFamily="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0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 baseline="0">
                <a:solidFill>
                  <a:schemeClr val="bg1"/>
                </a:solidFill>
                <a:latin typeface="+mn-lt"/>
                <a:ea typeface="ＭＳ Ｐゴシック" pitchFamily="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0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1400" y="62484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1" baseline="0">
                <a:solidFill>
                  <a:schemeClr val="bg1"/>
                </a:solidFill>
                <a:latin typeface="+mn-lt"/>
                <a:ea typeface="ＭＳ Ｐゴシック" pitchFamily="8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03" r:id="rId3"/>
    <p:sldLayoutId id="2147483812" r:id="rId4"/>
    <p:sldLayoutId id="2147483814" r:id="rId5"/>
    <p:sldLayoutId id="2147483804" r:id="rId6"/>
    <p:sldLayoutId id="2147483805" r:id="rId7"/>
    <p:sldLayoutId id="2147483806" r:id="rId8"/>
    <p:sldLayoutId id="2147483807" r:id="rId9"/>
    <p:sldLayoutId id="2147483813" r:id="rId10"/>
    <p:sldLayoutId id="2147483808" r:id="rId11"/>
    <p:sldLayoutId id="2147483809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Segoe UI Light" panose="020B0502040204020203" pitchFamily="34" charset="0"/>
          <a:ea typeface="MS PGothic" pitchFamily="34" charset="-128"/>
          <a:cs typeface="Segoe UI Light" panose="020B0502040204020203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ＭＳ Ｐゴシック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pitchFamily="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84B72"/>
        </a:buClr>
        <a:buSzPct val="75000"/>
        <a:buFont typeface="Wingdings 3" panose="05040102010807070707" pitchFamily="18" charset="2"/>
        <a:buChar char="u"/>
        <a:defRPr sz="3200">
          <a:solidFill>
            <a:schemeClr val="tx1"/>
          </a:solidFill>
          <a:latin typeface="Segoe UI Light" panose="020B0502040204020203" pitchFamily="34" charset="0"/>
          <a:ea typeface="MS PGothic" pitchFamily="34" charset="-128"/>
          <a:cs typeface="Segoe UI Light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84B7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Segoe UI Light" panose="020B0502040204020203" pitchFamily="34" charset="0"/>
          <a:ea typeface="MS PGothic" pitchFamily="34" charset="-128"/>
          <a:cs typeface="Segoe UI Light" panose="020B05020402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84B72"/>
        </a:buClr>
        <a:buChar char="–"/>
        <a:defRPr sz="2400">
          <a:solidFill>
            <a:schemeClr val="tx1"/>
          </a:solidFill>
          <a:latin typeface="Segoe UI Light" panose="020B0502040204020203" pitchFamily="34" charset="0"/>
          <a:ea typeface="MS PGothic" pitchFamily="34" charset="-128"/>
          <a:cs typeface="Segoe UI Light" panose="020B05020402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84B72"/>
        </a:buClr>
        <a:buFont typeface="Times" panose="02020603050405020304" pitchFamily="18" charset="0"/>
        <a:buChar char="•"/>
        <a:defRPr sz="2000">
          <a:solidFill>
            <a:schemeClr val="tx1"/>
          </a:solidFill>
          <a:latin typeface="Segoe UI Light" panose="020B0502040204020203" pitchFamily="34" charset="0"/>
          <a:ea typeface="MS PGothic" pitchFamily="34" charset="-128"/>
          <a:cs typeface="Segoe UI Light" panose="020B05020402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84B72"/>
        </a:buClr>
        <a:buChar char="»"/>
        <a:defRPr sz="2000">
          <a:solidFill>
            <a:schemeClr val="tx1"/>
          </a:solidFill>
          <a:latin typeface="Segoe UI Light" panose="020B0502040204020203" pitchFamily="34" charset="0"/>
          <a:ea typeface="MS PGothic" pitchFamily="34" charset="-128"/>
          <a:cs typeface="Segoe UI Light" panose="020B0502040204020203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conn.me/14lmhhV" TargetMode="External"/><Relationship Id="rId4" Type="http://schemas.openxmlformats.org/officeDocument/2006/relationships/hyperlink" Target="https://github.com/SteveCurran/sp-rest-batch-execution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aconn.me/14lmhyz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/>
              <a:t>REST API Deep Dive &amp; Simplifying Client-Side Development with Breeze!</a:t>
            </a:r>
          </a:p>
        </p:txBody>
      </p:sp>
      <p:sp>
        <p:nvSpPr>
          <p:cNvPr id="8195" name="Subtitle 4"/>
          <p:cNvSpPr>
            <a:spLocks noGrp="1"/>
          </p:cNvSpPr>
          <p:nvPr>
            <p:ph type="subTitle" idx="1"/>
          </p:nvPr>
        </p:nvSpPr>
        <p:spPr>
          <a:xfrm>
            <a:off x="3352800" y="4495800"/>
            <a:ext cx="5715000" cy="914400"/>
          </a:xfrm>
        </p:spPr>
        <p:txBody>
          <a:bodyPr/>
          <a:lstStyle/>
          <a:p>
            <a:pPr>
              <a:buFont typeface="Wingdings 3" panose="05040102010807070707" pitchFamily="18" charset="2"/>
              <a:buNone/>
            </a:pPr>
            <a:r>
              <a:rPr lang="en-US" altLang="en-US" b="1" dirty="0" smtClean="0"/>
              <a:t>Andrew </a:t>
            </a:r>
            <a:r>
              <a:rPr lang="en-US" altLang="en-US" b="1" dirty="0" smtClean="0"/>
              <a:t>Connell</a:t>
            </a:r>
          </a:p>
          <a:p>
            <a:r>
              <a:rPr lang="en-US" altLang="en-US" sz="2000" b="1" u="sng" dirty="0" err="1" smtClean="0"/>
              <a:t>github.com</a:t>
            </a:r>
            <a:r>
              <a:rPr lang="en-US" altLang="en-US" sz="2000" b="1" u="sng" dirty="0" smtClean="0"/>
              <a:t>/</a:t>
            </a:r>
            <a:r>
              <a:rPr lang="en-US" altLang="en-US" sz="2000" b="1" u="sng" dirty="0" err="1" smtClean="0"/>
              <a:t>andrewconnell</a:t>
            </a:r>
            <a:r>
              <a:rPr lang="en-US" altLang="en-US" sz="2000" b="1" u="sng" dirty="0" smtClean="0"/>
              <a:t>/pres-sp15rest-breeze</a:t>
            </a:r>
            <a:r>
              <a:rPr lang="en-US" altLang="en-US" sz="2000" b="1" dirty="0" smtClean="0"/>
              <a:t> </a:t>
            </a:r>
            <a:endParaRPr lang="en-US" alt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an Item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447800"/>
            <a:ext cx="5994400" cy="48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7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36700"/>
            <a:ext cx="85090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REST API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1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Released in November 2014</a:t>
            </a:r>
          </a:p>
          <a:p>
            <a:r>
              <a:rPr lang="en-US" dirty="0" smtClean="0"/>
              <a:t>Access to tons of data in Office 365</a:t>
            </a:r>
          </a:p>
          <a:p>
            <a:pPr lvl="1"/>
            <a:r>
              <a:rPr lang="en-US" dirty="0" smtClean="0"/>
              <a:t>Sites (SharePoint)</a:t>
            </a:r>
          </a:p>
          <a:p>
            <a:pPr lvl="1"/>
            <a:r>
              <a:rPr lang="en-US" dirty="0" smtClean="0"/>
              <a:t>Exchange (Contacts, Calendar &amp; Mail)</a:t>
            </a:r>
          </a:p>
          <a:p>
            <a:pPr lvl="1"/>
            <a:r>
              <a:rPr lang="en-US" dirty="0" smtClean="0"/>
              <a:t>Files (OneDrive for Business)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OData v4.0 compliant</a:t>
            </a:r>
          </a:p>
          <a:p>
            <a:r>
              <a:rPr lang="en-US" dirty="0" smtClean="0"/>
              <a:t>SDKs for .NET, </a:t>
            </a:r>
            <a:r>
              <a:rPr lang="en-US" dirty="0" err="1" smtClean="0"/>
              <a:t>WinJS</a:t>
            </a:r>
            <a:r>
              <a:rPr lang="en-US" dirty="0" smtClean="0"/>
              <a:t>, iOS, Android,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56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Batching with REST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is More Chatty than CSOM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action is sent as a separate request</a:t>
            </a:r>
          </a:p>
          <a:p>
            <a:endParaRPr lang="en-US" dirty="0" smtClean="0"/>
          </a:p>
          <a:p>
            <a:r>
              <a:rPr lang="en-US" dirty="0" smtClean="0"/>
              <a:t>CSOM allows for multiple requests to be sent as one</a:t>
            </a:r>
          </a:p>
          <a:p>
            <a:endParaRPr lang="en-US" dirty="0" smtClean="0"/>
          </a:p>
          <a:p>
            <a:r>
              <a:rPr lang="en-US" dirty="0" smtClean="0"/>
              <a:t>Requests are expensive &amp; slow your app</a:t>
            </a:r>
          </a:p>
        </p:txBody>
      </p:sp>
    </p:spTree>
    <p:extLst>
      <p:ext uri="{BB962C8B-B14F-4D97-AF65-F5344CB8AC3E}">
        <p14:creationId xmlns:p14="http://schemas.microsoft.com/office/powerpoint/2010/main" val="138661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Batching Support Added to O365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382000" cy="4419600"/>
          </a:xfrm>
        </p:spPr>
        <p:txBody>
          <a:bodyPr/>
          <a:lstStyle/>
          <a:p>
            <a:r>
              <a:rPr lang="en-US" dirty="0" smtClean="0"/>
              <a:t>Office 365 REST APIs shipped with support for support with REST APIs</a:t>
            </a:r>
          </a:p>
          <a:p>
            <a:r>
              <a:rPr lang="en-US" dirty="0" smtClean="0"/>
              <a:t>Batching requests with REST support added to SharePoint Online late 2014</a:t>
            </a:r>
          </a:p>
          <a:p>
            <a:r>
              <a:rPr lang="en-US" dirty="0" smtClean="0"/>
              <a:t>Send multiple write &amp; read operations in one HTTP request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SharePoint 2013 on-premises – not supported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Impact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70" y="1447800"/>
            <a:ext cx="7195261" cy="5054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ounded Rectangle 1"/>
          <p:cNvSpPr/>
          <p:nvPr/>
        </p:nvSpPr>
        <p:spPr bwMode="auto">
          <a:xfrm>
            <a:off x="762000" y="2286000"/>
            <a:ext cx="7162800" cy="685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pitals" pitchFamily="8" charset="0"/>
              <a:ea typeface="ＭＳ Ｐゴシック" pitchFamily="8" charset="-128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762000" y="5410200"/>
            <a:ext cx="5257800" cy="228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pitals" pitchFamily="8" charset="0"/>
              <a:ea typeface="ＭＳ Ｐゴシック" pitchFamily="8" charset="-128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762000" y="4267200"/>
            <a:ext cx="7162800" cy="1219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pitals" pitchFamily="8" charset="0"/>
              <a:ea typeface="ＭＳ Ｐゴシック" pitchFamily="8" charset="-128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762000" y="6019800"/>
            <a:ext cx="5257800" cy="304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pitals" pitchFamily="8" charset="0"/>
              <a:ea typeface="ＭＳ Ｐゴシック" pitchFamily="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919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Batch Request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943100" y="1676400"/>
            <a:ext cx="5257800" cy="4495800"/>
            <a:chOff x="374822" y="1371600"/>
            <a:chExt cx="5257800" cy="449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374822" y="1371600"/>
              <a:ext cx="5257800" cy="4495800"/>
            </a:xfrm>
            <a:prstGeom prst="roundRect">
              <a:avLst/>
            </a:prstGeom>
            <a:solidFill>
              <a:srgbClr val="008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Segoe UI Semibold" charset="0"/>
                  <a:ea typeface="Segoe UI Semibold" charset="0"/>
                  <a:cs typeface="Segoe UI Semibold" charset="0"/>
                </a:rPr>
                <a:t>BATCH REQUEST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838200" y="19812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Segoe UI Semibold" charset="0"/>
                  <a:ea typeface="Segoe UI Semibold" charset="0"/>
                  <a:cs typeface="Segoe UI Semibold" charset="0"/>
                </a:rPr>
                <a:t>CHANGESET - HTTP POST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838200" y="25908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Segoe UI Semibold" charset="0"/>
                  <a:ea typeface="Segoe UI Semibold" charset="0"/>
                  <a:cs typeface="Segoe UI Semibold" charset="0"/>
                </a:rPr>
                <a:t>CHANGESET - HTTP PATCH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832022" y="32004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Segoe UI Semibold" charset="0"/>
                  <a:ea typeface="Segoe UI Semibold" charset="0"/>
                  <a:cs typeface="Segoe UI Semibold" charset="0"/>
                </a:rPr>
                <a:t>CHANGESET - HTTP DELETE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832022" y="3840892"/>
              <a:ext cx="4343400" cy="5334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Segoe UI Semibold" charset="0"/>
                  <a:ea typeface="Segoe UI Semibold" charset="0"/>
                  <a:cs typeface="Segoe UI Semibold" charset="0"/>
                </a:rPr>
                <a:t>HTTP GET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748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Batch Response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43100" y="1676400"/>
            <a:ext cx="5257800" cy="4495800"/>
            <a:chOff x="374822" y="1371600"/>
            <a:chExt cx="5257800" cy="44958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374822" y="1371600"/>
              <a:ext cx="5257800" cy="4495800"/>
            </a:xfrm>
            <a:prstGeom prst="roundRect">
              <a:avLst/>
            </a:prstGeom>
            <a:solidFill>
              <a:srgbClr val="008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Segoe UI Semibold" charset="0"/>
                  <a:ea typeface="Segoe UI Semibold" charset="0"/>
                  <a:cs typeface="Segoe UI Semibold" charset="0"/>
                </a:rPr>
                <a:t>BATCH RESPONSE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838200" y="19812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Segoe UI Semibold" charset="0"/>
                  <a:ea typeface="Segoe UI Semibold" charset="0"/>
                  <a:cs typeface="Segoe UI Semibold" charset="0"/>
                </a:rPr>
                <a:t>CHANGESET RESPONSE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838200" y="25908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800" baseline="0" dirty="0">
                  <a:latin typeface="Segoe UI Semibold" charset="0"/>
                  <a:ea typeface="Segoe UI Semibold" charset="0"/>
                  <a:cs typeface="Segoe UI Semibold" charset="0"/>
                </a:rPr>
                <a:t>CHANGESET </a:t>
              </a:r>
              <a:r>
                <a:rPr lang="en-US" sz="1800" baseline="0" dirty="0" smtClean="0">
                  <a:latin typeface="Segoe UI Semibold" charset="0"/>
                  <a:ea typeface="Segoe UI Semibold" charset="0"/>
                  <a:cs typeface="Segoe UI Semibold" charset="0"/>
                </a:rPr>
                <a:t>RESPONSE</a:t>
              </a:r>
              <a:endParaRPr lang="en-US" sz="1800" baseline="0" dirty="0"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832022" y="32004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800" baseline="0" dirty="0">
                  <a:latin typeface="Segoe UI Semibold" charset="0"/>
                  <a:ea typeface="Segoe UI Semibold" charset="0"/>
                  <a:cs typeface="Segoe UI Semibold" charset="0"/>
                </a:rPr>
                <a:t>CHANGESET </a:t>
              </a:r>
              <a:r>
                <a:rPr lang="en-US" sz="1800" baseline="0" dirty="0" smtClean="0">
                  <a:latin typeface="Segoe UI Semibold" charset="0"/>
                  <a:ea typeface="Segoe UI Semibold" charset="0"/>
                  <a:cs typeface="Segoe UI Semibold" charset="0"/>
                </a:rPr>
                <a:t>RESPONSE</a:t>
              </a:r>
              <a:endParaRPr lang="en-US" sz="1800" baseline="0" dirty="0"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832022" y="3840892"/>
              <a:ext cx="4343400" cy="5334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Segoe UI Semibold" charset="0"/>
                  <a:ea typeface="Segoe UI Semibold" charset="0"/>
                  <a:cs typeface="Segoe UI Semibold" charset="0"/>
                </a:rPr>
                <a:t>HTTP GET RESPONSE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3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Andrew Connell</a:t>
            </a:r>
            <a:endParaRPr altLang="en-US" dirty="0" smtClean="0"/>
          </a:p>
        </p:txBody>
      </p:sp>
      <p:sp>
        <p:nvSpPr>
          <p:cNvPr id="921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@</a:t>
            </a:r>
            <a:r>
              <a:rPr lang="en-US" altLang="en-US" dirty="0" err="1" smtClean="0"/>
              <a:t>andrewconnell</a:t>
            </a:r>
            <a:endParaRPr lang="en-US" altLang="en-US" dirty="0" smtClean="0"/>
          </a:p>
          <a:p>
            <a:r>
              <a:rPr lang="en-US" altLang="en-US" dirty="0" smtClean="0"/>
              <a:t>www.andrewconnell.com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Co-Host” </a:t>
            </a:r>
            <a:r>
              <a:rPr lang="en-US" altLang="en-US" b="1" dirty="0" smtClean="0"/>
              <a:t>Microsoft Cloud Show</a:t>
            </a:r>
          </a:p>
          <a:p>
            <a:pPr lvl="1"/>
            <a:r>
              <a:rPr lang="en-US" altLang="en-US" dirty="0" smtClean="0"/>
              <a:t>@</a:t>
            </a:r>
            <a:r>
              <a:rPr lang="en-US" altLang="en-US" dirty="0" err="1" smtClean="0"/>
              <a:t>mscloudshow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www.MicrosoftCloudShow</a:t>
            </a:r>
            <a:endParaRPr lang="en-US" altLang="en-US" dirty="0" smtClean="0"/>
          </a:p>
        </p:txBody>
      </p:sp>
      <p:pic>
        <p:nvPicPr>
          <p:cNvPr id="2" name="Picture 1" descr="AndrewConnell-201402-BW-circle-300x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28600"/>
            <a:ext cx="2286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</a:t>
            </a:r>
            <a:r>
              <a:rPr lang="en-US" dirty="0" smtClean="0"/>
              <a:t>Batch</a:t>
            </a:r>
            <a:br>
              <a:rPr lang="en-US" dirty="0" smtClean="0"/>
            </a:br>
            <a:r>
              <a:rPr lang="en-US" dirty="0" smtClean="0"/>
              <a:t>Requests </a:t>
            </a:r>
            <a:r>
              <a:rPr lang="en-US" dirty="0" smtClean="0"/>
              <a:t>&amp; Responses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9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</a:t>
            </a:r>
            <a:r>
              <a:rPr lang="en-US" dirty="0"/>
              <a:t>SharePoint </a:t>
            </a:r>
            <a:r>
              <a:rPr lang="en-US" dirty="0" smtClean="0"/>
              <a:t>Batching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SharePoint REST API Batching</a:t>
            </a:r>
          </a:p>
          <a:p>
            <a:pPr lvl="1"/>
            <a:r>
              <a:rPr lang="en-US" dirty="0" smtClean="0"/>
              <a:t>Understanding Batching Requests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>
                <a:hlinkClick r:id="rId2"/>
              </a:rPr>
              <a:t>http</a:t>
            </a:r>
            <a:r>
              <a:rPr lang="en-US" b="1" dirty="0">
                <a:hlinkClick r:id="rId2"/>
              </a:rPr>
              <a:t>://</a:t>
            </a:r>
            <a:r>
              <a:rPr lang="en-US" b="1" dirty="0" smtClean="0">
                <a:hlinkClick r:id="rId2"/>
              </a:rPr>
              <a:t>aconn.me/14lmhyz</a:t>
            </a:r>
            <a:endParaRPr lang="en-US" dirty="0" smtClean="0"/>
          </a:p>
          <a:p>
            <a:pPr lvl="1"/>
            <a:r>
              <a:rPr lang="en-US" dirty="0" smtClean="0"/>
              <a:t>Exploring Batch Requests, Responses </a:t>
            </a:r>
            <a:r>
              <a:rPr lang="en-US" dirty="0"/>
              <a:t>&amp; </a:t>
            </a:r>
            <a:r>
              <a:rPr lang="en-US" dirty="0" err="1"/>
              <a:t>Changesets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>
                <a:hlinkClick r:id="rId3"/>
              </a:rPr>
              <a:t>http</a:t>
            </a:r>
            <a:r>
              <a:rPr lang="en-US" b="1" dirty="0">
                <a:hlinkClick r:id="rId3"/>
              </a:rPr>
              <a:t>://</a:t>
            </a:r>
            <a:r>
              <a:rPr lang="en-US" b="1" dirty="0" smtClean="0">
                <a:hlinkClick r:id="rId3"/>
              </a:rPr>
              <a:t>aconn.me/14lmhhV</a:t>
            </a:r>
            <a:endParaRPr lang="en-US" b="1" dirty="0" smtClean="0"/>
          </a:p>
          <a:p>
            <a:r>
              <a:rPr lang="en-US" dirty="0" smtClean="0"/>
              <a:t>SharePoint REST Batch Executor</a:t>
            </a:r>
          </a:p>
          <a:p>
            <a:pPr lvl="1"/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github.com/SteveCurran/sp-rest-batch-execution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BReeze</a:t>
            </a:r>
            <a:r>
              <a:rPr lang="en-US" dirty="0"/>
              <a:t> </a:t>
            </a:r>
            <a:r>
              <a:rPr lang="en-US" dirty="0" smtClean="0"/>
              <a:t>- Simplifying </a:t>
            </a:r>
            <a:br>
              <a:rPr lang="en-US" dirty="0" smtClean="0"/>
            </a:br>
            <a:r>
              <a:rPr lang="en-US" dirty="0" smtClean="0"/>
              <a:t>Client-Side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Breeze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Entity Framework in JavaScript</a:t>
            </a:r>
          </a:p>
          <a:p>
            <a:r>
              <a:rPr lang="en-US" b="1" dirty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LINQ-style syntax</a:t>
            </a:r>
          </a:p>
          <a:p>
            <a:r>
              <a:rPr lang="en-US" dirty="0" smtClean="0"/>
              <a:t>All network calls </a:t>
            </a:r>
            <a:r>
              <a:rPr lang="en-US" b="1" dirty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yield </a:t>
            </a:r>
            <a:r>
              <a:rPr lang="en-US" b="1" dirty="0" err="1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async</a:t>
            </a:r>
            <a:r>
              <a:rPr lang="en-US" b="1" dirty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 promises</a:t>
            </a:r>
          </a:p>
          <a:p>
            <a:r>
              <a:rPr lang="en-US" dirty="0" smtClean="0"/>
              <a:t>Query &amp; navigate to </a:t>
            </a:r>
            <a:r>
              <a:rPr lang="en-US" b="1" dirty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related entities</a:t>
            </a:r>
          </a:p>
          <a:p>
            <a:r>
              <a:rPr lang="en-US" dirty="0" smtClean="0"/>
              <a:t>Query locally with automatic </a:t>
            </a:r>
            <a:r>
              <a:rPr lang="en-US" b="1" dirty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client-side caching</a:t>
            </a:r>
          </a:p>
          <a:p>
            <a:r>
              <a:rPr lang="en-US" dirty="0" smtClean="0"/>
              <a:t>Client-side </a:t>
            </a:r>
            <a:r>
              <a:rPr lang="en-US" b="1" dirty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entity validation</a:t>
            </a:r>
          </a:p>
          <a:p>
            <a:r>
              <a:rPr lang="en-US" dirty="0" smtClean="0"/>
              <a:t>Client-side </a:t>
            </a:r>
            <a:r>
              <a:rPr lang="en-US" b="1" dirty="0" smtClean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change tracking</a:t>
            </a:r>
            <a:endParaRPr lang="en-US" b="1" dirty="0">
              <a:solidFill>
                <a:srgbClr val="0070C0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96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Requires Extra Setup to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SharePoint’s REST API metadata is huge</a:t>
            </a:r>
          </a:p>
          <a:p>
            <a:pPr lvl="1"/>
            <a:r>
              <a:rPr lang="en-US" dirty="0" smtClean="0"/>
              <a:t>You define metadata for what you want</a:t>
            </a:r>
          </a:p>
          <a:p>
            <a:endParaRPr lang="en-US" dirty="0" smtClean="0"/>
          </a:p>
          <a:p>
            <a:r>
              <a:rPr lang="en-US" dirty="0" smtClean="0"/>
              <a:t>SharePoint’s REST API uses non-standard OData stuff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RequestDigest</a:t>
            </a:r>
            <a:r>
              <a:rPr lang="en-US" dirty="0" smtClean="0"/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X-Merge-Method</a:t>
            </a:r>
            <a:r>
              <a:rPr lang="en-US" dirty="0"/>
              <a:t> </a:t>
            </a:r>
            <a:r>
              <a:rPr lang="en-US" dirty="0" smtClean="0"/>
              <a:t>&amp; </a:t>
            </a:r>
            <a:br>
              <a:rPr lang="en-US" dirty="0" smtClean="0"/>
            </a:br>
            <a:r>
              <a:rPr lang="en-US" dirty="0" smtClean="0"/>
              <a:t>complex data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Breeze + SharePoint DSA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Breeze data service adapters</a:t>
            </a:r>
          </a:p>
          <a:p>
            <a:pPr lvl="1"/>
            <a:r>
              <a:rPr lang="en-US" dirty="0" smtClean="0"/>
              <a:t>Take control over requests &amp; responses</a:t>
            </a:r>
          </a:p>
          <a:p>
            <a:r>
              <a:rPr lang="en-US" dirty="0" smtClean="0"/>
              <a:t>SharePoint DSA - v0.10.0</a:t>
            </a:r>
          </a:p>
          <a:p>
            <a:pPr lvl="1"/>
            <a:r>
              <a:rPr lang="en-US" dirty="0" smtClean="0"/>
              <a:t>SharePoint 2010 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/_</a:t>
            </a:r>
            <a:r>
              <a:rPr lang="en-US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vti_bin</a:t>
            </a:r>
            <a:r>
              <a:rPr lang="en-US" b="1" dirty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listdata.svc</a:t>
            </a:r>
            <a:endParaRPr lang="en-US" b="1" dirty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SharePoint 2013 on-premises</a:t>
            </a:r>
          </a:p>
          <a:p>
            <a:pPr lvl="1"/>
            <a:r>
              <a:rPr lang="en-US" dirty="0" smtClean="0"/>
              <a:t>SharePoint Online (Office 365)</a:t>
            </a:r>
          </a:p>
          <a:p>
            <a:r>
              <a:rPr lang="en-US" dirty="0" err="1" smtClean="0"/>
              <a:t>NuGet</a:t>
            </a:r>
            <a:r>
              <a:rPr lang="en-US" dirty="0" smtClean="0"/>
              <a:t> &amp; Bower Packages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http://</a:t>
            </a:r>
            <a:r>
              <a:rPr lang="en-US" dirty="0" err="1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aconn.me</a:t>
            </a:r>
            <a:r>
              <a:rPr lang="en-US" dirty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/</a:t>
            </a:r>
            <a:r>
              <a:rPr lang="en-US" dirty="0" err="1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sp</a:t>
            </a:r>
            <a:r>
              <a:rPr lang="en-US" dirty="0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-rest-breeze-</a:t>
            </a:r>
            <a:r>
              <a:rPr lang="en-US" dirty="0" err="1">
                <a:solidFill>
                  <a:srgbClr val="0070C0"/>
                </a:solidFill>
                <a:latin typeface="Segoe UI Semibold" charset="0"/>
                <a:ea typeface="Segoe UI Semibold" charset="0"/>
                <a:cs typeface="Segoe UI Semibold" charset="0"/>
              </a:rPr>
              <a:t>dsa</a:t>
            </a:r>
            <a:endParaRPr lang="en-US" dirty="0" smtClean="0">
              <a:solidFill>
                <a:srgbClr val="0070C0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BReeze</a:t>
            </a:r>
            <a:r>
              <a:rPr lang="en-US" dirty="0"/>
              <a:t> </a:t>
            </a:r>
            <a:r>
              <a:rPr lang="en-US" dirty="0" smtClean="0"/>
              <a:t>- Simplifying </a:t>
            </a:r>
            <a:br>
              <a:rPr lang="en-US" dirty="0" smtClean="0"/>
            </a:br>
            <a:r>
              <a:rPr lang="en-US" dirty="0" smtClean="0"/>
              <a:t>Client-Side Development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smtClean="0"/>
              <a:t>Thank you for attending!</a:t>
            </a:r>
            <a:endParaRPr lang="en-US" altLang="en-US" i="1" u="sng" dirty="0" smtClean="0"/>
          </a:p>
        </p:txBody>
      </p:sp>
      <p:sp>
        <p:nvSpPr>
          <p:cNvPr id="17411" name="Subtitle 5"/>
          <p:cNvSpPr>
            <a:spLocks noGrp="1"/>
          </p:cNvSpPr>
          <p:nvPr>
            <p:ph type="subTitle" idx="1"/>
          </p:nvPr>
        </p:nvSpPr>
        <p:spPr>
          <a:xfrm>
            <a:off x="3352800" y="4191000"/>
            <a:ext cx="5715000" cy="1524000"/>
          </a:xfrm>
        </p:spPr>
        <p:txBody>
          <a:bodyPr/>
          <a:lstStyle/>
          <a:p>
            <a:pPr>
              <a:buFont typeface="Wingdings 3" panose="05040102010807070707" pitchFamily="18" charset="2"/>
              <a:buNone/>
            </a:pPr>
            <a:r>
              <a:rPr lang="en-US" altLang="en-US" b="1" dirty="0" smtClean="0"/>
              <a:t>Andrew Connell</a:t>
            </a:r>
          </a:p>
          <a:p>
            <a:pPr>
              <a:buFont typeface="Wingdings 3" panose="05040102010807070707" pitchFamily="18" charset="2"/>
              <a:buNone/>
            </a:pPr>
            <a:r>
              <a:rPr lang="en-US" altLang="en-US" dirty="0" smtClean="0"/>
              <a:t>@</a:t>
            </a:r>
            <a:r>
              <a:rPr lang="en-US" altLang="en-US" dirty="0" err="1" smtClean="0"/>
              <a:t>andrewconnell</a:t>
            </a:r>
            <a:endParaRPr lang="en-US" altLang="en-US" dirty="0" smtClean="0"/>
          </a:p>
          <a:p>
            <a:pPr>
              <a:buFont typeface="Wingdings 3" panose="05040102010807070707" pitchFamily="18" charset="2"/>
              <a:buNone/>
            </a:pPr>
            <a:r>
              <a:rPr lang="en-US" altLang="en-US" sz="2000" b="1" u="sng" dirty="0" smtClean="0"/>
              <a:t>www.andrewconnell.com</a:t>
            </a:r>
          </a:p>
          <a:p>
            <a:r>
              <a:rPr lang="en-US" altLang="en-US" sz="2000" b="1" u="sng" dirty="0" err="1" smtClean="0"/>
              <a:t>github.com</a:t>
            </a:r>
            <a:r>
              <a:rPr lang="en-US" altLang="en-US" sz="2000" b="1" u="sng" dirty="0" smtClean="0"/>
              <a:t>/</a:t>
            </a:r>
            <a:r>
              <a:rPr lang="en-US" altLang="en-US" sz="2000" b="1" u="sng" dirty="0" err="1" smtClean="0"/>
              <a:t>andrewconnell</a:t>
            </a:r>
            <a:r>
              <a:rPr lang="en-US" altLang="en-US" sz="2000" b="1" u="sng" dirty="0" smtClean="0"/>
              <a:t>/pres-sp15rest-breeze </a:t>
            </a:r>
            <a:endParaRPr lang="en-US" altLang="en-US" sz="2000" b="1" u="sng" dirty="0"/>
          </a:p>
          <a:p>
            <a:pPr>
              <a:buFont typeface="Wingdings 3" panose="05040102010807070707" pitchFamily="18" charset="2"/>
              <a:buNone/>
            </a:pPr>
            <a:endParaRPr lang="en-US" altLang="en-US" dirty="0" smtClean="0"/>
          </a:p>
        </p:txBody>
      </p:sp>
      <p:pic>
        <p:nvPicPr>
          <p:cNvPr id="2" name="Picture 1" descr="clapp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82" y="2819400"/>
            <a:ext cx="3094182" cy="170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  <a:cs typeface="+mj-cs"/>
              </a:rPr>
              <a:t>Topics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24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SharePoint 2013 REST API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Office 365 REST API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Batching Requests for Performance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Incorporating Breeze into Client-Side Apps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2013 REST API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SharePoint 2013 REST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in SharePoint 2010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http://…/_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vti_bin</a:t>
            </a:r>
            <a:r>
              <a:rPr lang="en-US" dirty="0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solidFill>
                  <a:srgbClr val="0070C0"/>
                </a:solidFill>
                <a:latin typeface="Consolas" charset="0"/>
                <a:ea typeface="Consolas" charset="0"/>
                <a:cs typeface="Consolas" charset="0"/>
              </a:rPr>
              <a:t>listdata.svc</a:t>
            </a:r>
            <a:endParaRPr lang="en-US" dirty="0" smtClean="0">
              <a:solidFill>
                <a:srgbClr val="0070C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Dramatically expanded in v15</a:t>
            </a:r>
          </a:p>
          <a:p>
            <a:pPr lvl="1"/>
            <a:r>
              <a:rPr lang="en-US" dirty="0" smtClean="0"/>
              <a:t>More than just lists</a:t>
            </a:r>
          </a:p>
          <a:p>
            <a:pPr lvl="1"/>
            <a:r>
              <a:rPr lang="en-US" dirty="0" smtClean="0"/>
              <a:t>Nearly full feature parity to CSOM</a:t>
            </a:r>
          </a:p>
          <a:p>
            <a:r>
              <a:rPr lang="en-US" dirty="0" smtClean="0"/>
              <a:t>Based on OData v3.0 at release &amp; on-</a:t>
            </a:r>
            <a:r>
              <a:rPr lang="en-US" dirty="0" err="1" smtClean="0"/>
              <a:t>prem</a:t>
            </a:r>
            <a:endParaRPr lang="en-US" dirty="0" smtClean="0"/>
          </a:p>
          <a:p>
            <a:r>
              <a:rPr lang="en-US" dirty="0" smtClean="0"/>
              <a:t>SharePoint Online updated to OData v4.0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REST API vs. CSOM?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control over the payload</a:t>
            </a:r>
          </a:p>
          <a:p>
            <a:endParaRPr lang="en-US" dirty="0" smtClean="0"/>
          </a:p>
          <a:p>
            <a:r>
              <a:rPr lang="en-US" dirty="0" smtClean="0"/>
              <a:t>Standard response types</a:t>
            </a:r>
          </a:p>
          <a:p>
            <a:endParaRPr lang="en-US" dirty="0" smtClean="0"/>
          </a:p>
          <a:p>
            <a:r>
              <a:rPr lang="en-US" dirty="0" smtClean="0"/>
              <a:t>Consumers not limited to supported technologies on specific platforms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All Items, Sorted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524000"/>
            <a:ext cx="8432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Specific Item(s)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498600"/>
            <a:ext cx="8432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44" y="1359146"/>
            <a:ext cx="6327112" cy="51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volution white content">
  <a:themeElements>
    <a:clrScheme name="bp white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p white conte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pitals" pitchFamily="8" charset="0"/>
            <a:ea typeface="ＭＳ Ｐゴシック" pitchFamily="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80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pitals" pitchFamily="8" charset="0"/>
            <a:ea typeface="ＭＳ Ｐゴシック" pitchFamily="8" charset="-128"/>
          </a:defRPr>
        </a:defPPr>
      </a:lstStyle>
    </a:lnDef>
  </a:objectDefaults>
  <a:extraClrSchemeLst>
    <a:extraClrScheme>
      <a:clrScheme name="bp white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white conte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white conte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white conte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white conte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p white conte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white conte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white conte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white conte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white conte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white conte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p white conte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4056</TotalTime>
  <Words>432</Words>
  <Application>Microsoft Macintosh PowerPoint</Application>
  <PresentationFormat>On-screen Show (4:3)</PresentationFormat>
  <Paragraphs>111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Capitals</vt:lpstr>
      <vt:lpstr>Consolas</vt:lpstr>
      <vt:lpstr>MS PGothic</vt:lpstr>
      <vt:lpstr>ＭＳ Ｐゴシック</vt:lpstr>
      <vt:lpstr>Segoe UI</vt:lpstr>
      <vt:lpstr>Segoe UI Light</vt:lpstr>
      <vt:lpstr>Segoe UI Semibold</vt:lpstr>
      <vt:lpstr>Times</vt:lpstr>
      <vt:lpstr>Wingdings</vt:lpstr>
      <vt:lpstr>Wingdings 3</vt:lpstr>
      <vt:lpstr>Arial</vt:lpstr>
      <vt:lpstr>Evolution white content</vt:lpstr>
      <vt:lpstr>REST API Deep Dive &amp; Simplifying Client-Side Development with Breeze!</vt:lpstr>
      <vt:lpstr>Andrew Connell</vt:lpstr>
      <vt:lpstr>Topics</vt:lpstr>
      <vt:lpstr>SharePoint 2013 REST API</vt:lpstr>
      <vt:lpstr>SharePoint 2013 REST API</vt:lpstr>
      <vt:lpstr>Why REST API vs. CSOM?</vt:lpstr>
      <vt:lpstr>Getting All Items, Sorted</vt:lpstr>
      <vt:lpstr>Getting Specific Item(s)</vt:lpstr>
      <vt:lpstr>Creating an Item</vt:lpstr>
      <vt:lpstr>Updating an Item</vt:lpstr>
      <vt:lpstr>Deleting an Item</vt:lpstr>
      <vt:lpstr>Office 365 REST API</vt:lpstr>
      <vt:lpstr>Office 365 REST API</vt:lpstr>
      <vt:lpstr>Batching with REST</vt:lpstr>
      <vt:lpstr>REST is More Chatty than CSOM</vt:lpstr>
      <vt:lpstr>Batching Support Added to O365</vt:lpstr>
      <vt:lpstr>Exploring the Impact</vt:lpstr>
      <vt:lpstr>Overview - Batch Request</vt:lpstr>
      <vt:lpstr>Overview - Batch Response</vt:lpstr>
      <vt:lpstr>Exploring Batch Requests &amp; Responses</vt:lpstr>
      <vt:lpstr>More on SharePoint Batching</vt:lpstr>
      <vt:lpstr>BReeze - Simplifying  Client-Side Development</vt:lpstr>
      <vt:lpstr>Introducing Breeze </vt:lpstr>
      <vt:lpstr>Requires Extra Setup to Work</vt:lpstr>
      <vt:lpstr>Get Breeze + SharePoint DSA</vt:lpstr>
      <vt:lpstr>BReeze - Simplifying  Client-Side Development</vt:lpstr>
      <vt:lpstr>Thank you for attending!</vt:lpstr>
    </vt:vector>
  </TitlesOfParts>
  <Company>Tripp Agency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Slide Deck</dc:title>
  <dc:creator>Tom Gooch</dc:creator>
  <cp:lastModifiedBy>Andrew Connell</cp:lastModifiedBy>
  <cp:revision>140</cp:revision>
  <cp:lastPrinted>2007-11-08T17:20:20Z</cp:lastPrinted>
  <dcterms:modified xsi:type="dcterms:W3CDTF">2015-04-01T19:49:24Z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0x0101008636F0DAABFDC14DB37CC19790351837</vt:lpwstr>
  </property>
</Properties>
</file>